
<file path=[Content_Types].xml><?xml version="1.0" encoding="utf-8"?>
<Types xmlns="http://schemas.openxmlformats.org/package/2006/content-types"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1.jpg" ContentType="image/jpeg"/>
  <Override PartName="/ppt/media/image22.jpg" ContentType="image/jpe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6"/>
  </p:handoutMasterIdLst>
  <p:sldIdLst>
    <p:sldId id="272" r:id="rId5"/>
    <p:sldId id="264" r:id="rId6"/>
    <p:sldId id="273" r:id="rId7"/>
    <p:sldId id="266" r:id="rId8"/>
    <p:sldId id="267" r:id="rId9"/>
    <p:sldId id="268" r:id="rId10"/>
    <p:sldId id="269" r:id="rId11"/>
    <p:sldId id="270" r:id="rId12"/>
    <p:sldId id="271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72"/>
            <p14:sldId id="264"/>
            <p14:sldId id="273"/>
          </p14:sldIdLst>
        </p14:section>
        <p14:section name="Session" id="{90BACF60-6985-452D-88CF-8DBE3F5AD1EA}">
          <p14:sldIdLst>
            <p14:sldId id="266"/>
            <p14:sldId id="267"/>
            <p14:sldId id="268"/>
            <p14:sldId id="269"/>
            <p14:sldId id="270"/>
          </p14:sldIdLst>
        </p14:section>
        <p14:section name="Session Wrap Up" id="{73F21F77-97B2-4E00-9B05-98BA1AC11388}">
          <p14:sldIdLst>
            <p14:sldId id="271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92" autoAdjust="0"/>
  </p:normalViewPr>
  <p:slideViewPr>
    <p:cSldViewPr snapToGrid="0">
      <p:cViewPr varScale="1">
        <p:scale>
          <a:sx n="153" d="100"/>
          <a:sy n="153" d="100"/>
        </p:scale>
        <p:origin x="52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 as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Managing Azure with DevOps Repositories and Pipelines</a:t>
            </a:r>
          </a:p>
        </p:txBody>
      </p:sp>
    </p:spTree>
    <p:extLst>
      <p:ext uri="{BB962C8B-B14F-4D97-AF65-F5344CB8AC3E}">
        <p14:creationId xmlns:p14="http://schemas.microsoft.com/office/powerpoint/2010/main" val="911850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A5B3-89D5-147C-A57E-6754B80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F291-B9CB-60BF-7307-F3FFC90C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MMS sessions are 60-75 minutes followed by LONG Q&amp;A</a:t>
            </a:r>
          </a:p>
          <a:p>
            <a:r>
              <a:rPr lang="en-US" sz="2800" dirty="0"/>
              <a:t>Please hold detailed questions until that Q&amp;A starts</a:t>
            </a:r>
          </a:p>
          <a:p>
            <a:r>
              <a:rPr lang="en-US" sz="2800" dirty="0"/>
              <a:t>Feel free to ask clarification questions</a:t>
            </a:r>
          </a:p>
          <a:p>
            <a:r>
              <a:rPr lang="en-US" sz="2800" dirty="0"/>
              <a:t>Remind the speakers to use Zoom It when you can’t see</a:t>
            </a:r>
          </a:p>
        </p:txBody>
      </p:sp>
    </p:spTree>
    <p:extLst>
      <p:ext uri="{BB962C8B-B14F-4D97-AF65-F5344CB8AC3E}">
        <p14:creationId xmlns:p14="http://schemas.microsoft.com/office/powerpoint/2010/main" val="374314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7412" y="1662310"/>
            <a:ext cx="2703513" cy="253841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77" y="1662310"/>
            <a:ext cx="27035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4200723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 Brook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3999" y="5303520"/>
            <a:ext cx="4572000" cy="914400"/>
          </a:xfrm>
        </p:spPr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  <a:p>
            <a:r>
              <a:rPr lang="en-US" dirty="0"/>
              <a:t>in/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5261408"/>
            <a:ext cx="4572000" cy="914400"/>
          </a:xfrm>
        </p:spPr>
        <p:txBody>
          <a:bodyPr/>
          <a:lstStyle/>
          <a:p>
            <a:r>
              <a:rPr lang="en-US" b="0" i="0" dirty="0">
                <a:effectLst/>
                <a:latin typeface="gg sans"/>
              </a:rPr>
              <a:t>dbbrook24</a:t>
            </a:r>
            <a:endParaRPr lang="en-US" dirty="0"/>
          </a:p>
          <a:p>
            <a:r>
              <a:rPr lang="en-US" dirty="0"/>
              <a:t>   in/davidbrookeuc365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9" y="4760396"/>
            <a:ext cx="4572000" cy="457200"/>
          </a:xfrm>
        </p:spPr>
        <p:txBody>
          <a:bodyPr>
            <a:normAutofit/>
          </a:bodyPr>
          <a:lstStyle/>
          <a:p>
            <a:r>
              <a:rPr lang="en-US" dirty="0"/>
              <a:t>Microsoft MVP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4754880"/>
            <a:ext cx="4572000" cy="457200"/>
          </a:xfrm>
        </p:spPr>
        <p:txBody>
          <a:bodyPr/>
          <a:lstStyle/>
          <a:p>
            <a:r>
              <a:rPr lang="en-US" dirty="0"/>
              <a:t>Microsoft MVP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DAF7F0-41C0-0FFE-E4A3-03DC4A61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1162" y="5720614"/>
            <a:ext cx="476250" cy="476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8996EC-1B12-11D5-4690-384F1FC4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6" name="Picture 1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73517536-8553-459B-407E-879C70E9A5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  <p:pic>
        <p:nvPicPr>
          <p:cNvPr id="17" name="Picture 16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A41FE4A7-D719-AE27-CECB-7BAF254940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24" y="5261408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4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99DF0AA-53AC-97FF-FC81-3CB52814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Before You Show (up for our session)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606966-10E5-55AC-6125-CA20AD5B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session will assume you already have the following knowledge/skills:</a:t>
            </a:r>
          </a:p>
          <a:p>
            <a:pPr lvl="1"/>
            <a:r>
              <a:rPr lang="en-US" dirty="0"/>
              <a:t>Basic understanding of what an Azure template is</a:t>
            </a:r>
          </a:p>
          <a:p>
            <a:pPr lvl="1"/>
            <a:r>
              <a:rPr lang="en-US" dirty="0"/>
              <a:t>How to work with git repos (pull, push, commit, tag, etc.)</a:t>
            </a:r>
          </a:p>
          <a:p>
            <a:pPr lvl="1"/>
            <a:r>
              <a:rPr lang="en-US" dirty="0"/>
              <a:t>Familiarity with VS Code</a:t>
            </a:r>
          </a:p>
          <a:p>
            <a:pPr lvl="1"/>
            <a:r>
              <a:rPr lang="en-US" dirty="0"/>
              <a:t>General Azure concepts around Policy, Deployments, Role Based Access</a:t>
            </a:r>
          </a:p>
          <a:p>
            <a:r>
              <a:rPr lang="en-US" dirty="0"/>
              <a:t>The following would be beneficial, but not required to understand</a:t>
            </a:r>
          </a:p>
          <a:p>
            <a:pPr lvl="1"/>
            <a:r>
              <a:rPr lang="en-US" dirty="0"/>
              <a:t>General pipeline YAML structure</a:t>
            </a:r>
          </a:p>
          <a:p>
            <a:pPr lvl="1"/>
            <a:r>
              <a:rPr lang="en-US" dirty="0"/>
              <a:t>Familiarity with DevOps Service Connections and Environments</a:t>
            </a:r>
          </a:p>
          <a:p>
            <a:pPr lvl="1"/>
            <a:r>
              <a:rPr lang="en-US" dirty="0"/>
              <a:t>Azure Policy Syntax</a:t>
            </a:r>
          </a:p>
          <a:p>
            <a:pPr lvl="1"/>
            <a:r>
              <a:rPr lang="en-US" dirty="0"/>
              <a:t>Azure Custom Roles and RBAC assignment</a:t>
            </a:r>
          </a:p>
        </p:txBody>
      </p:sp>
    </p:spTree>
    <p:extLst>
      <p:ext uri="{BB962C8B-B14F-4D97-AF65-F5344CB8AC3E}">
        <p14:creationId xmlns:p14="http://schemas.microsoft.com/office/powerpoint/2010/main" val="251258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957AC9-C50D-AA60-B292-60232A8E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We’ll Discuss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6E1956-2112-EEE9-B836-7DA106BD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Where does Governance Start?  Hint: Before you deploy the resources!</a:t>
            </a:r>
          </a:p>
          <a:p>
            <a:r>
              <a:rPr lang="en-US" dirty="0"/>
              <a:t>How do we setup proper repositories and pipelines for deployments?</a:t>
            </a:r>
          </a:p>
          <a:p>
            <a:r>
              <a:rPr lang="en-US" dirty="0"/>
              <a:t>How do we deploy resources at various scopes?</a:t>
            </a:r>
          </a:p>
          <a:p>
            <a:r>
              <a:rPr lang="en-US" dirty="0"/>
              <a:t>User Managed Identity Vs. SPN.  Pros and Cons to each</a:t>
            </a:r>
          </a:p>
          <a:p>
            <a:r>
              <a:rPr lang="en-US" dirty="0"/>
              <a:t>Setting up Workload Federation Authentication on a Service Connection</a:t>
            </a:r>
          </a:p>
          <a:p>
            <a:r>
              <a:rPr lang="en-US" dirty="0"/>
              <a:t>Setting up approval stage gates</a:t>
            </a:r>
          </a:p>
          <a:p>
            <a:r>
              <a:rPr lang="en-US" dirty="0"/>
              <a:t>Validating our work</a:t>
            </a:r>
          </a:p>
          <a:p>
            <a:r>
              <a:rPr lang="en-US" dirty="0"/>
              <a:t>Versioning, Tagging, and Module Registries</a:t>
            </a:r>
          </a:p>
        </p:txBody>
      </p:sp>
    </p:spTree>
    <p:extLst>
      <p:ext uri="{BB962C8B-B14F-4D97-AF65-F5344CB8AC3E}">
        <p14:creationId xmlns:p14="http://schemas.microsoft.com/office/powerpoint/2010/main" val="179836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783F-4D64-7B81-A09D-7313176C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Bicep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4D99D-99B8-A742-CE17-A5EB26C0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ARM templates are written in Assembly, Bicep is C++ and Terraform is </a:t>
            </a:r>
            <a:r>
              <a:rPr lang="en-US" dirty="0" err="1"/>
              <a:t>Javascipt</a:t>
            </a:r>
            <a:endParaRPr lang="en-US" dirty="0"/>
          </a:p>
          <a:p>
            <a:r>
              <a:rPr lang="en-US" dirty="0"/>
              <a:t>Bicep is compiled into an ARM template before deployment</a:t>
            </a:r>
          </a:p>
          <a:p>
            <a:r>
              <a:rPr lang="en-US" dirty="0"/>
              <a:t>Bicep supports more expressions and dynamic functionality compared to ARM</a:t>
            </a:r>
          </a:p>
          <a:p>
            <a:r>
              <a:rPr lang="en-US" dirty="0"/>
              <a:t>Bicep is a native Azure resource definition format (ARM is the other)</a:t>
            </a:r>
          </a:p>
          <a:p>
            <a:r>
              <a:rPr lang="en-US" dirty="0"/>
              <a:t>Azure Verified Modules are available in Bicep and fully supported by Microsoft</a:t>
            </a:r>
          </a:p>
          <a:p>
            <a:r>
              <a:rPr lang="en-US" dirty="0"/>
              <a:t>Bicep can be linted and validated.  Bicep also fully supports “what-if” deployments</a:t>
            </a:r>
          </a:p>
        </p:txBody>
      </p:sp>
    </p:spTree>
    <p:extLst>
      <p:ext uri="{BB962C8B-B14F-4D97-AF65-F5344CB8AC3E}">
        <p14:creationId xmlns:p14="http://schemas.microsoft.com/office/powerpoint/2010/main" val="373509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756D-9336-C1E3-E6DF-7A223153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8D12-A27B-DD68-B204-C1381D3B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Governance starts before deployment</a:t>
            </a:r>
          </a:p>
          <a:p>
            <a:pPr lvl="1"/>
            <a:r>
              <a:rPr lang="en-US" dirty="0"/>
              <a:t>Use Stage Gates to control what gets deployed and when</a:t>
            </a:r>
          </a:p>
          <a:p>
            <a:pPr lvl="1"/>
            <a:r>
              <a:rPr lang="en-US" dirty="0"/>
              <a:t>Allow App teams the ability to commit code changes, but control which environments they can deploy them to</a:t>
            </a:r>
          </a:p>
          <a:p>
            <a:pPr lvl="1"/>
            <a:r>
              <a:rPr lang="en-US" dirty="0"/>
              <a:t>Ensure compliance with standards and uniformity across environments</a:t>
            </a:r>
          </a:p>
          <a:p>
            <a:r>
              <a:rPr lang="en-US" dirty="0"/>
              <a:t>Define access and roles and deploy them with your resources</a:t>
            </a:r>
          </a:p>
          <a:p>
            <a:r>
              <a:rPr lang="en-US" dirty="0"/>
              <a:t>Leverage Preview/What-If to detect configuration drift and audit validity</a:t>
            </a:r>
          </a:p>
        </p:txBody>
      </p:sp>
    </p:spTree>
    <p:extLst>
      <p:ext uri="{BB962C8B-B14F-4D97-AF65-F5344CB8AC3E}">
        <p14:creationId xmlns:p14="http://schemas.microsoft.com/office/powerpoint/2010/main" val="4222941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5D7-EBBD-9CD8-504F-4773CCC9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as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7DAE0-6516-AA01-FE92-0F1ED610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Policy definitions should be managed as code at a minimum</a:t>
            </a:r>
          </a:p>
          <a:p>
            <a:r>
              <a:rPr lang="en-US" dirty="0"/>
              <a:t>Policy Definitions can be deployed at either the Management Group or Tenant scope.  Protect who can do this!</a:t>
            </a:r>
          </a:p>
          <a:p>
            <a:r>
              <a:rPr lang="en-US" dirty="0"/>
              <a:t>Policy Definition format is much looser than most other resources</a:t>
            </a:r>
          </a:p>
          <a:p>
            <a:pPr lvl="1"/>
            <a:r>
              <a:rPr lang="en-US" dirty="0"/>
              <a:t>quite a few properties carry the “any” type</a:t>
            </a:r>
          </a:p>
          <a:p>
            <a:r>
              <a:rPr lang="en-US" dirty="0"/>
              <a:t>If deploying policies to the tenant scope, utilize a development/test management group first.  What-If can’t save you here!</a:t>
            </a:r>
          </a:p>
          <a:p>
            <a:r>
              <a:rPr lang="en-US" dirty="0"/>
              <a:t>If deploying policies to a management group scope, utilize a separate development/test management group first!</a:t>
            </a:r>
          </a:p>
          <a:p>
            <a:r>
              <a:rPr lang="en-US" dirty="0"/>
              <a:t>Use and enforce a naming scheme to distinguish your policies and initiatives from the built-in ones.</a:t>
            </a:r>
          </a:p>
        </p:txBody>
      </p:sp>
    </p:spTree>
    <p:extLst>
      <p:ext uri="{BB962C8B-B14F-4D97-AF65-F5344CB8AC3E}">
        <p14:creationId xmlns:p14="http://schemas.microsoft.com/office/powerpoint/2010/main" val="367166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E23A-6199-29DE-2E61-4D1F80CEA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7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20" ma:contentTypeDescription="Create a new document." ma:contentTypeScope="" ma:versionID="9926a708316be73da3f3a5bd4ff97d05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04a7c4ced30567db5a7e999b24446c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9C335D-62A5-479D-8FAE-C7FE39281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E0B4D4-529D-4984-8525-2DCCA1BEFF9D}">
  <ds:schemaRefs>
    <ds:schemaRef ds:uri="http://schemas.microsoft.com/office/2006/documentManagement/types"/>
    <ds:schemaRef ds:uri="7555f1cb-ef2a-4ff4-8d1a-1bfe00ed5aef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e470cc9d-a642-4b0f-b23c-713bf2631d97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94c1987-0261-432a-b2ef-a9da39f1b5e2"/>
    <ds:schemaRef ds:uri="0f628621-369a-46c7-83bd-de17ca407533"/>
  </ds:schemaRefs>
</ds:datastoreItem>
</file>

<file path=customXml/itemProps3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MMSatMoA2025Template</Template>
  <TotalTime>1</TotalTime>
  <Words>487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gg sans</vt:lpstr>
      <vt:lpstr>Wingdings</vt:lpstr>
      <vt:lpstr>Office Theme</vt:lpstr>
      <vt:lpstr>Governance as Code</vt:lpstr>
      <vt:lpstr>Attention</vt:lpstr>
      <vt:lpstr>PowerPoint Presentation</vt:lpstr>
      <vt:lpstr>Know Before You Show (up for our session)</vt:lpstr>
      <vt:lpstr>Some Things We’ll Discuss</vt:lpstr>
      <vt:lpstr>Bicep Modules</vt:lpstr>
      <vt:lpstr>Governance Basics</vt:lpstr>
      <vt:lpstr>Policy as Code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Corio</dc:creator>
  <cp:lastModifiedBy>Scott Corio</cp:lastModifiedBy>
  <cp:revision>1</cp:revision>
  <dcterms:created xsi:type="dcterms:W3CDTF">2025-02-26T02:33:51Z</dcterms:created>
  <dcterms:modified xsi:type="dcterms:W3CDTF">2025-02-26T02:34:59Z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0x010100066787FB9552CF40BFF026EAAC52FBCA</vt:lpwstr>
  </property>
  <property fmtid="{D5CDD505-2E9C-101B-9397-08002B2CF9AE}" pid="3" name="MediaServiceImageTags">
    <vt:lpwstr/>
  </property>
</Properties>
</file>